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45"/>
  </p:notesMasterIdLst>
  <p:sldIdLst>
    <p:sldId id="272" r:id="rId5"/>
    <p:sldId id="300" r:id="rId6"/>
    <p:sldId id="301" r:id="rId7"/>
    <p:sldId id="339" r:id="rId8"/>
    <p:sldId id="340" r:id="rId9"/>
    <p:sldId id="302" r:id="rId10"/>
    <p:sldId id="303" r:id="rId11"/>
    <p:sldId id="304" r:id="rId12"/>
    <p:sldId id="305" r:id="rId13"/>
    <p:sldId id="306" r:id="rId14"/>
    <p:sldId id="311" r:id="rId15"/>
    <p:sldId id="307" r:id="rId16"/>
    <p:sldId id="308" r:id="rId17"/>
    <p:sldId id="309" r:id="rId18"/>
    <p:sldId id="310" r:id="rId19"/>
    <p:sldId id="312" r:id="rId20"/>
    <p:sldId id="313" r:id="rId21"/>
    <p:sldId id="314" r:id="rId22"/>
    <p:sldId id="315" r:id="rId23"/>
    <p:sldId id="316" r:id="rId24"/>
    <p:sldId id="317" r:id="rId25"/>
    <p:sldId id="319" r:id="rId26"/>
    <p:sldId id="320" r:id="rId27"/>
    <p:sldId id="318" r:id="rId28"/>
    <p:sldId id="322" r:id="rId29"/>
    <p:sldId id="323" r:id="rId30"/>
    <p:sldId id="324" r:id="rId31"/>
    <p:sldId id="325" r:id="rId32"/>
    <p:sldId id="326" r:id="rId33"/>
    <p:sldId id="327" r:id="rId34"/>
    <p:sldId id="329" r:id="rId35"/>
    <p:sldId id="330" r:id="rId36"/>
    <p:sldId id="328" r:id="rId37"/>
    <p:sldId id="331" r:id="rId38"/>
    <p:sldId id="332" r:id="rId39"/>
    <p:sldId id="333" r:id="rId40"/>
    <p:sldId id="335" r:id="rId41"/>
    <p:sldId id="336" r:id="rId42"/>
    <p:sldId id="337" r:id="rId43"/>
    <p:sldId id="338" r:id="rId44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81C3EC-A443-A968-2F91-3392F088164C}" name="Milan Opacic" initials="MO" userId="e49ddf4c6c12797c" providerId="Windows Live"/>
  <p188:author id="{7CE45FED-2A6B-52AA-9A22-AF3CB9D99BC8}" name="Jelena JT. Todic" initials="JJT" userId="S-1-5-21-3468391650-3599918298-52641188-12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0083E6"/>
    <a:srgbClr val="159BFF"/>
    <a:srgbClr val="C2E7F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64" y="-96"/>
      </p:cViewPr>
      <p:guideLst>
        <p:guide orient="horz" pos="313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9712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92" y="0"/>
            <a:ext cx="2972498" cy="49712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50AC5B1-2FDD-488B-AC14-D9F28D1B05E1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63" y="4725076"/>
            <a:ext cx="5486078" cy="4475717"/>
          </a:xfrm>
          <a:prstGeom prst="rect">
            <a:avLst/>
          </a:prstGeom>
        </p:spPr>
        <p:txBody>
          <a:bodyPr vert="horz" lIns="92162" tIns="46081" rIns="92162" bIns="4608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563"/>
            <a:ext cx="2972498" cy="49712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92" y="9448563"/>
            <a:ext cx="2972498" cy="49712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A2E65FE-5207-443C-83DB-20FE5EC210A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4823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237D50F-9DEB-4560-9497-847623C50053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7AB6BA1-B091-476B-B7C1-1318077F4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2BF1699-3682-4C64-8FAD-49A61A42FC96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84E157E-4C91-4D02-A02F-7193184C9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CA809C3-FDFF-4504-AEAD-5EE3AE30FED2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7523153-9BDC-42B4-AAC1-D49E753F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7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2D9A-AD86-4CFF-80D8-2CE88266D7E8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EB05-EC27-4543-A5FC-E4167542157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013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4461-8618-4B40-A730-3878DEE8E4F1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0239-8F77-4D32-8C2B-25B579288CA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063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D462-36AB-45CF-9AB0-87DF742FAD96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9F20-5200-4AD6-AA87-057E77A8120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773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F09F-BCFA-42C7-BB87-F217A1E0D256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E508-9E80-451E-A1ED-E52DF4DE843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946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B9F3-D6E5-434B-823F-3D32B3504E6B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1D2F-0E3A-46BF-980F-D706C32DD81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5190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16A2-C3BE-4666-B7BB-C20C24B6C9B2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05CE-E82E-4E50-9CC8-BAEC652CB7C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5271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16F7-9F08-4AF4-B8E5-BBB51D4C1B5B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1D62-818B-442D-90E2-D0F7F3D9F82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8027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FF8C-599B-4153-A75C-AF9ED5038515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9FFC-F892-4C05-AB86-204985097F6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489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0" y="0"/>
            <a:ext cx="9148763" cy="6781800"/>
            <a:chOff x="0" y="0"/>
            <a:chExt cx="9147976" cy="6781801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7976" cy="609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alsu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1627"/>
              <a:ext cx="1751400" cy="70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99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EDE5-CD73-4BFA-A43D-378C608C05C3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EB84-38EA-4737-90CD-B6263BC6CDD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714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E824-548C-4895-ADCC-F82FF6360051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356F-DBC2-4B58-A412-5DDDE786C7B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0372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8D1D-7564-42FB-B339-F0302B8368A8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DBD2-F90E-4A80-96FB-A89822503C8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1134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A9A9-F399-4A54-9283-406AA9F4DB3F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615C-29BD-4356-99B9-3599A29E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4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927A-D1B6-4751-ACF9-EFD8EDEB6662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092E-BD93-45D3-A17C-DBBE3FB4F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6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0295-F250-42F8-B5FE-F66FA0AE1C97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4E90-3720-4902-A551-4193DC2FD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5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BC4B-F659-4BFA-81B6-F14B588D3415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2C31-862F-4B1A-A573-52C7BD634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9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C10F-F5D9-433D-AE95-6CF94CD50DE4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E73F-CCF4-484A-87AC-6BBDCBC9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4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CDA8-AE35-4B56-967C-C82A397D5C1F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3BB4-4820-4907-840E-30E0D9CAA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7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D581-8938-4C66-B8C5-BBB7A9C9B8D1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74AE-ECDE-446C-BC5E-858BFFB7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460AE9F-9CD0-49CE-840F-B46AA03ADC55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13E86E9-BFC0-4EF4-A1CE-5ABE1174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6629-B802-4428-88EC-07D4EAC38A0E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31F6-3C98-4013-9D8F-54DB7B6D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8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1085-8176-4DCC-9683-E1ADC9EE16BA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B8B6-6F7E-4D76-BF4B-393DCAD11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9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C64C-7BFC-4884-AB3F-F2B996B81E45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DA3D-9D1D-4265-B211-A49D502B4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55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040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095D-D9E2-4F58-ACA4-E648CC3B7CB8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C8B9-31C4-4B25-BC03-F1772B181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9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231A-D580-4AB8-92B9-ED3B2C8F17ED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27C7-B134-4DD9-B46C-36B9DDBA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0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BB9E-0A48-4A39-B9B9-9B3382E4E7F4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92E5-AFE0-4EBE-94E4-A2F218A5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00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315-6DA0-4442-AA50-1B4B5C775630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478A-5F42-4FE7-B292-0947BD0F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3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0232-EEE0-4686-B87B-E10383673274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24EE-7D69-4107-A9E5-33F2CCE07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960C-79AD-4EE7-AF0E-05E8AFFAB466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1650-9AB0-4BBC-9385-46D5ECCF0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DE2861-55CC-40A2-BF43-CA52895A3F37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F48886E-47DA-4B86-8026-39F16707C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5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3004-2F0E-4750-B5D5-0F3C0D84AAE9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522E-C9BB-4E73-AFD1-3239EE607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4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16A7-99A7-46BB-B075-51C9814D6D72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39C5-68BF-4940-BAE0-B5B6190B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21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47BD-1787-46BB-B96F-D0441A58232C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BD23-7254-4785-AACF-09AE300B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1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A2FF-93CC-4424-A041-ADA03771F1F6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BF44-2512-4843-8A77-1B42C1DCA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7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9429-4DDD-472D-83A9-7164D4BD97FC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ADDE-560F-499C-91BF-C47535684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B258B43-C00B-4627-BF89-FA7CB236B2CA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994E8DD-9829-4F70-A45F-4616B2CBE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385D1BD-4163-406F-AF6E-CA2F8C5EC84B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3273289-7382-4E0A-9B0D-E5CD3C4DF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1EAEDED-9EFE-4612-8E20-18BFCA9CB80A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BD48AB54-C048-492B-8554-E329C92EB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88D6C50-0420-46CB-A423-BADE458945D6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1038F65-4BA7-4989-B165-40E3D48DD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39401C4-B75D-4011-A4C8-2FBF4E8C39EC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E7F5839-6599-4BA0-9DBE-6E394EE23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sr-Latn-RS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sr-Latn-R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190434-DA73-4D6E-B3CA-504AC9760760}" type="datetimeFigureOut">
              <a:rPr lang="x-none"/>
              <a:pPr>
                <a:defRPr/>
              </a:pPr>
              <a:t>15-Jun-22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36EA92C-AFB6-4352-8A57-402AA734D6B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3AB508-F78B-4382-8C90-617FDD9F1B21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A2F4AE-BCAE-4BBF-AF63-606F3333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28B7CC-0737-4499-8BD5-4CD847526806}" type="datetimeFigureOut">
              <a:rPr lang="en-US"/>
              <a:pPr>
                <a:defRPr/>
              </a:pPr>
              <a:t>15-Jun-22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4524D-47BC-4EA5-AEB1-14C706CE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774388"/>
            <a:ext cx="7772400" cy="148367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517232"/>
            <a:ext cx="2279758" cy="110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78679"/>
            <a:ext cx="2235454" cy="1190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D2D1C-6F4B-4E21-BA4C-D51D590F6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278679"/>
            <a:ext cx="1875580" cy="1040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C24036-2DDC-248E-824F-8F4E04AC4647}"/>
              </a:ext>
            </a:extLst>
          </p:cNvPr>
          <p:cNvSpPr txBox="1"/>
          <p:nvPr/>
        </p:nvSpPr>
        <p:spPr>
          <a:xfrm>
            <a:off x="716550" y="2021601"/>
            <a:ext cx="7558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ЗАВРШНИ РАЧУН </a:t>
            </a:r>
            <a:endParaRPr lang="sr-Latn-R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ЗАВРШНИ ИЗВЕШТАЈ</a:t>
            </a:r>
          </a:p>
          <a:p>
            <a:pPr algn="ctr"/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СТЕЧАЈНОГ УПРАВНИКА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AAEA5-819F-9434-C613-839520A2A75A}"/>
              </a:ext>
            </a:extLst>
          </p:cNvPr>
          <p:cNvSpPr txBox="1"/>
          <p:nvPr/>
        </p:nvSpPr>
        <p:spPr>
          <a:xfrm>
            <a:off x="2915816" y="4786236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Зорица Марковић</a:t>
            </a:r>
          </a:p>
          <a:p>
            <a:pPr algn="ctr"/>
            <a:r>
              <a:rPr lang="sr-Cyrl-R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Супервизор у Агенцији за лиценцирање стечајних управника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95536" y="1407880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ЕВИДЕНТИРАЊЕ ПРИЛИВА ПО ОСНОВУ ПРЕДУЈМА ЗА ПОКРЕТАЊЕ СТЕЧАЈНОГ ПОСТУПКА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6E522-8D10-F811-575E-5CB9AF7C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80" y="2276872"/>
            <a:ext cx="4608512" cy="35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95536" y="1407880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ЗАВРШНОГ РАЧУНА 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РЕАЛИЗОВАНА СРЕДСТВА ОД УНОВЧЕЊА ИМОВИНЕ СТЕЧАЈНОГ ДУЖНИКА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E4C05-984E-DF2E-35BD-F5B9BC7913B3}"/>
              </a:ext>
            </a:extLst>
          </p:cNvPr>
          <p:cNvSpPr txBox="1"/>
          <p:nvPr/>
        </p:nvSpPr>
        <p:spPr>
          <a:xfrm>
            <a:off x="319087" y="5013176"/>
            <a:ext cx="8453028" cy="197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Реализована средства од уновчења имовине стечајног дужника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позиције се аутоматски попуњавају на основу евидентирања спроведене продаје у систему ЕРС.</a:t>
            </a:r>
          </a:p>
          <a:p>
            <a:pPr algn="just">
              <a:lnSpc>
                <a:spcPct val="115000"/>
              </a:lnSpc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3а) </a:t>
            </a: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Реализована средства од уновчења стечајног дужника као правног лица -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позиција се аутоматски попуњава на основу евидентирања спроведене продаје у систему ЕРС.</a:t>
            </a:r>
          </a:p>
          <a:p>
            <a:pPr lvl="0" algn="just">
              <a:lnSpc>
                <a:spcPct val="115000"/>
              </a:lnSpc>
            </a:pP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01E8A-FEDA-AB4B-45A9-9267278FB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6"/>
          <a:stretch/>
        </p:blipFill>
        <p:spPr>
          <a:xfrm>
            <a:off x="259909" y="2400309"/>
            <a:ext cx="8571384" cy="25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95536" y="1407880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ЗАВРШНОГ РАЧУНА 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ПОСЛОВНИ ПРИХОДИ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6EE65-8C1B-FBA7-6C75-C0D251CBDD45}"/>
              </a:ext>
            </a:extLst>
          </p:cNvPr>
          <p:cNvSpPr txBox="1"/>
          <p:nvPr/>
        </p:nvSpPr>
        <p:spPr>
          <a:xfrm>
            <a:off x="405238" y="3401736"/>
            <a:ext cx="8424936" cy="261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Пословни приходи –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представљају збир пословних прихода остварених по основу закупа и осталих пословних прихода. Наведени пословни приходи се односе и на потраживања која су настала пре отварања стечајног поступка и наплаћена у току стечајног поступка.</a:t>
            </a:r>
            <a:endParaRPr lang="sr-Cyrl-RS" sz="18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Закуп –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приказује у завршном рачуну уколико је у току стечајног поступка у ЕРС-у евидентирано потраживање по основу закупа, које је наплаћено.</a:t>
            </a:r>
          </a:p>
          <a:p>
            <a:pPr lvl="0" algn="just">
              <a:lnSpc>
                <a:spcPct val="115000"/>
              </a:lnSpc>
            </a:pP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Остали пословни приходи –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 сва наплаћена потраживања евидентирана у систему </a:t>
            </a:r>
            <a:r>
              <a:rPr lang="sr-Cyrl-R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ЕРС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 остала потраживања и потраживања по основу аванса.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F7401-96DE-1F69-AE86-A824BF6FB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" t="5934" r="629" b="5934"/>
          <a:stretch/>
        </p:blipFill>
        <p:spPr>
          <a:xfrm>
            <a:off x="395536" y="2320667"/>
            <a:ext cx="8424936" cy="7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205173" y="1268760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ЕВИДЕНТИРАЊЕ ПОТРАЖИВАЊА ПО ОСНОВУ ЗАКУПА И ОСТАЛИХ ПОСЛОВНИХ ПРИХОДА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9BC19-B7E6-9EDB-5143-CAE4C68C8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846227"/>
            <a:ext cx="4104456" cy="475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70369" y="1349157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ЗАВРШНОГ РАЧУНА 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ОСТАЛИ ПРИХОДИ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9A2E6-6929-8527-A016-4E0588342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53067" y="2405070"/>
            <a:ext cx="8583292" cy="1392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C78620-B2D9-9E45-8158-62ACAD4C2C68}"/>
              </a:ext>
            </a:extLst>
          </p:cNvPr>
          <p:cNvSpPr txBox="1"/>
          <p:nvPr/>
        </p:nvSpPr>
        <p:spPr>
          <a:xfrm>
            <a:off x="280354" y="4140691"/>
            <a:ext cx="8583292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Остали приходи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се састоје од прилива по основу камате на орочење средстава стечајног дужника као и других камата, уплате по основу депозита, продајне документације и осталих прилива.</a:t>
            </a:r>
            <a:r>
              <a:rPr lang="sr-Cyrl-R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Укупан износ остварених осталих прихода се приказује аутоматски из ЕРС-а.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Креирањем секције прилива, стечајни управник може определити који део укупних осталих прихода се односи на приход по основу продајне документације и осталих прихода. 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70369" y="1349157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КРЕИРАЊЕ СЕКЦИЈЕ ПРИЛИВИ И ЕВИДЕНТИРАЊЕ 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ОСТАЛИХ ПРИХОДА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B6956-F636-A045-952A-99710DBD7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22818" r="16091" b="10514"/>
          <a:stretch/>
        </p:blipFill>
        <p:spPr>
          <a:xfrm>
            <a:off x="2375756" y="2348880"/>
            <a:ext cx="4392488" cy="35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70369" y="1349157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ЗАВРШНОГ РАЧУНА 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ПЛАНИРАНИ ПРИЛИВИ ДО ЗАКЉУЧЕЊА СТЕЧАЈНОГ ПОСТУПКА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0FA3F-7E46-F250-A97A-D5C1AD2F2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" r="830" b="-15130"/>
          <a:stretch/>
        </p:blipFill>
        <p:spPr>
          <a:xfrm>
            <a:off x="324849" y="2605102"/>
            <a:ext cx="8550188" cy="360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EB3049-2C2F-E916-7A33-499C68922768}"/>
              </a:ext>
            </a:extLst>
          </p:cNvPr>
          <p:cNvSpPr txBox="1"/>
          <p:nvPr/>
        </p:nvSpPr>
        <p:spPr>
          <a:xfrm>
            <a:off x="397596" y="3573016"/>
            <a:ext cx="8449498" cy="197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Latn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Планирани приливи до закључења стечајног поступка –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представљају приливе које су извесни да ће се реализовати пре закључења стечајног поступка. Планирани приливи до закључења стечајног поступка се евидентирају у планираним приливима у ЕРС-у. Битно је да се планирани приливи евидентирају да су планирани у месецу </a:t>
            </a:r>
            <a:r>
              <a:rPr lang="sr-Cyrl-R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коме се израђује завршни извештај и месецима након месеца израде завршног извештаја.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ПЛАНИРАНИ ПРИЛИВИ НАЧИН ЕВИДЕНТИРАЊА</a:t>
            </a:r>
            <a:r>
              <a:rPr 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ЕРС –у, МЕСЕЧНИ ПЛАН ПРИЛИВА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C8DD3-AC9E-9A50-C8D6-5D7782C10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3" t="31702" r="34111" b="24625"/>
          <a:stretch/>
        </p:blipFill>
        <p:spPr bwMode="auto">
          <a:xfrm>
            <a:off x="2051720" y="2204864"/>
            <a:ext cx="4694699" cy="3634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34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ЗАВРШНОГ РАЧУНА 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УКУПНИ ПРИЛИВИ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F12BA-C3FD-3D17-A04F-44C062F8C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" t="12265" r="608" b="12265"/>
          <a:stretch/>
        </p:blipFill>
        <p:spPr>
          <a:xfrm>
            <a:off x="471394" y="2780928"/>
            <a:ext cx="8342984" cy="2477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B85B39-423A-0802-99B1-7EFDE5EA7C66}"/>
              </a:ext>
            </a:extLst>
          </p:cNvPr>
          <p:cNvSpPr txBox="1"/>
          <p:nvPr/>
        </p:nvSpPr>
        <p:spPr>
          <a:xfrm>
            <a:off x="485306" y="3748774"/>
            <a:ext cx="8342984" cy="102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Укупни приливи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Представљају укупне приливе у стечајном поступку </a:t>
            </a:r>
            <a:r>
              <a:rPr lang="sr-Cyrl-R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дана сачињавања завршног рачуна за стечајног дужника, као и планиране приливе до закључења стечајног поступка.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ГЕНЕРИСАЊЕ СЕКЦИЈЕ ОДЛИВИ</a:t>
            </a: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F4E38-DEA9-40D9-A998-18901CB8E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844824"/>
            <a:ext cx="87439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974154-05EE-451D-B9B5-AA99453F9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759036"/>
          </a:xfrm>
        </p:spPr>
        <p:txBody>
          <a:bodyPr/>
          <a:lstStyle/>
          <a:p>
            <a:pPr algn="just"/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Делокруг послова стечајног управника, је дефинисан чланом 27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Закона о стечају </a:t>
            </a:r>
            <a:r>
              <a:rPr lang="sr-Cyrl-R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(„Службени гласник РС“ бр. 104/09, 99/11-др. закон, 71/12-одлука УС, 84/14, 113/17, 44/18 и 95/18)</a:t>
            </a:r>
            <a:r>
              <a:rPr lang="sr-Cyrl-RS" sz="1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.</a:t>
            </a:r>
            <a:r>
              <a:rPr lang="sr-Latn-R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sr-Cyrl-R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С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тавом 1. наведеног члана, тачком 14) прописано је да је стечајни управник нарочито дужан да састави нацрт решења за главну деобу стечајне масе и нацрт завршног рачуна, тачком</a:t>
            </a:r>
            <a:r>
              <a:rPr lang="sr-Latn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16) прописано је да је стечајни управник нарочито дужан да достави завршни рачун.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/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Чланом 29. ставом </a:t>
            </a:r>
            <a:r>
              <a:rPr lang="sr-Latn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Закона о стечају, прописано је да стечајни управник доставља завршни рачун стечајном судији, одбору поверилаца и овлашћеној организацији.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>
              <a:spcBef>
                <a:spcPts val="1200"/>
              </a:spcBef>
            </a:pP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Чланом 40. ставом 1. тачком 4) Закона о стечају, прописано је да одбор поверилаца даје сагласност на завршни рачун стечајног дужника.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531EE57-1444-0F83-F286-192A82619616}"/>
              </a:ext>
            </a:extLst>
          </p:cNvPr>
          <p:cNvSpPr txBox="1">
            <a:spLocks/>
          </p:cNvSpPr>
          <p:nvPr/>
        </p:nvSpPr>
        <p:spPr>
          <a:xfrm>
            <a:off x="611560" y="1484784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ЗАКОНСКИ ОКВИР</a:t>
            </a:r>
          </a:p>
        </p:txBody>
      </p:sp>
    </p:spTree>
    <p:extLst>
      <p:ext uri="{BB962C8B-B14F-4D97-AF65-F5344CB8AC3E}">
        <p14:creationId xmlns:p14="http://schemas.microsoft.com/office/powerpoint/2010/main" val="6503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ЗАВРШНОГ РАЧУНА - СУДСКИ ТРОШКОВИ</a:t>
            </a: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85B39-423A-0802-99B1-7EFDE5EA7C66}"/>
              </a:ext>
            </a:extLst>
          </p:cNvPr>
          <p:cNvSpPr txBox="1"/>
          <p:nvPr/>
        </p:nvSpPr>
        <p:spPr>
          <a:xfrm>
            <a:off x="394896" y="4149080"/>
            <a:ext cx="8496943" cy="197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Судски трошкови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у завршном рачуну представљају збир плаћених судских такси, вештачења и процена, трошкова оглашавања и остало. </a:t>
            </a:r>
            <a:r>
              <a:rPr lang="sr-Cyrl-R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течајним управницима је пружена могућност да определе износ судског трошка по </a:t>
            </a:r>
            <a:r>
              <a:rPr lang="sr-Cyrl-R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приказаним категоријама,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приликом генерисања секције одливи, </a:t>
            </a:r>
            <a:r>
              <a:rPr lang="sr-Cyrl-R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који је плаћен у стечајном поступку.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lvl="0" algn="just">
              <a:lnSpc>
                <a:spcPct val="115000"/>
              </a:lnSpc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CF09A-5A12-13F2-A4B5-F9C81C75E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5" y="2204864"/>
            <a:ext cx="8496944" cy="15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229600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ЗАВРШНОГ РАЧУНА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ПОВРАЋАЈ ПРЕДУЈМА ЗА ПОКРЕТАЊЕ СТЕЧАЈНОГ ПОСТУПКА И НАКНАДА ТРОШКОВА ЧЛАНОВА ОДБОРА ПОВЕРИЛАЦА</a:t>
            </a: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85B39-423A-0802-99B1-7EFDE5EA7C66}"/>
              </a:ext>
            </a:extLst>
          </p:cNvPr>
          <p:cNvSpPr txBox="1"/>
          <p:nvPr/>
        </p:nvSpPr>
        <p:spPr>
          <a:xfrm>
            <a:off x="397598" y="3717032"/>
            <a:ext cx="8496943" cy="261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Повраћај </a:t>
            </a:r>
            <a:r>
              <a:rPr lang="sr-Cyrl-RS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предујма</a:t>
            </a: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покретање стечајног поступка –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представља одлив по основу повраћаја </a:t>
            </a:r>
            <a:r>
              <a:rPr lang="sr-Cyrl-R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предујма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који је аутоматски креиран трошак евидентирањем прилива по основу </a:t>
            </a:r>
            <a:r>
              <a:rPr lang="sr-Cyrl-R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предујма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 систему ЕРС и који је плаћен.</a:t>
            </a:r>
          </a:p>
          <a:p>
            <a:pPr lvl="0" algn="just">
              <a:lnSpc>
                <a:spcPct val="115000"/>
              </a:lnSpc>
            </a:pPr>
            <a:endParaRPr lang="sr-Cyrl-RS" kern="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sr-Cyrl-R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Накнада трошкова чланова одбора поверилаца –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представља накнаду трошкова одбора поверилаца која је као таква евидентирана у систему ЕРС као стварно настала и плаћена.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C1D2C-226A-B618-03E4-4E41A00E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54" y="2897037"/>
            <a:ext cx="8460432" cy="5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229600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ЗАВРШНОГ РАЧУНА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НАГРАДА ЗА РАД И НАКНАДА ТРОШКОВА ПРИВРЕМЕНОГ СТЕЧАЈНОГ УПРАВНИКА</a:t>
            </a: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85B39-423A-0802-99B1-7EFDE5EA7C66}"/>
              </a:ext>
            </a:extLst>
          </p:cNvPr>
          <p:cNvSpPr txBox="1"/>
          <p:nvPr/>
        </p:nvSpPr>
        <p:spPr>
          <a:xfrm>
            <a:off x="351501" y="4022534"/>
            <a:ext cx="8496943" cy="134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Latn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sr-Cyrl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Награда за рад и накнада трошкова привременог стечајног управника – 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уколико у стечајном поступку постоји исплаћена награда за рад и накнада трошкова привременом стечајном управнику иста се евидентира приликом генерисања секције одливи у завршном рачуну.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79C2B5-5684-D11B-7222-6C6988EB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31" y="2787219"/>
            <a:ext cx="8339372" cy="7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8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229600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ЗАВРШНОГ РАЧУНА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НАГРАДА ЗА РАД И НАКНАДА ТРОШКОВА СТЕЧАЈНОГ УПРАВНИКА</a:t>
            </a: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85B39-423A-0802-99B1-7EFDE5EA7C66}"/>
              </a:ext>
            </a:extLst>
          </p:cNvPr>
          <p:cNvSpPr txBox="1"/>
          <p:nvPr/>
        </p:nvSpPr>
        <p:spPr>
          <a:xfrm>
            <a:off x="264043" y="3814782"/>
            <a:ext cx="8496943" cy="261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Latn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r-Cyrl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sr-Cyrl-R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Коначна награда за рад стечајног управника - 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завршном рачуну</a:t>
            </a:r>
            <a:r>
              <a:rPr lang="sr-Cyrl-R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представља збир прелиминарне награде за рад разрешеног стечајног управника, прелиминарне награде за рад стечајног управника и неисплаћених средстава до износа обрачунате награде за рад стечајног управника. Прелиминарна награда за рад разрешеног стечајног управника се уноси приликом генерисања секције одливи, а преостале две категорије као такве повлачи из стварних и плаћених трошкова у ЕРС-у.</a:t>
            </a:r>
          </a:p>
          <a:p>
            <a:pPr lvl="0" algn="just">
              <a:lnSpc>
                <a:spcPct val="115000"/>
              </a:lnSpc>
            </a:pPr>
            <a:r>
              <a:rPr lang="sr-Cyrl-R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Коначна накнада трошкова стечајног управника – </a:t>
            </a:r>
            <a:r>
              <a:rPr lang="sr-Cyrl-R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као плаћена накнада трошкова аутоматски приказује из система ЕРС.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F45CE-8D47-504E-BFAA-15FCE540C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2" y="2442562"/>
            <a:ext cx="8324955" cy="13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457200" y="1317291"/>
            <a:ext cx="8229600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ГЕНЕРИСАЊЕ СЕКЦИЈЕ ОДЛИВИ У ЗАВРШНОМ РАЧУНУ</a:t>
            </a: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85B39-423A-0802-99B1-7EFDE5EA7C66}"/>
              </a:ext>
            </a:extLst>
          </p:cNvPr>
          <p:cNvSpPr txBox="1"/>
          <p:nvPr/>
        </p:nvSpPr>
        <p:spPr>
          <a:xfrm>
            <a:off x="457199" y="4424405"/>
            <a:ext cx="8486775" cy="229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Евидентирањем н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аграде за рад и накнаде трошкова привременог стечајног управника умањује се укупан износ исплаћене награде и накнаде за рад приказан у завршном рачуну.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Коначна награда стечајног управника или део коначне награде који је предложен од стране стечајног управника, а који није исплаћен евидентира у завршном рачуну у резервацији средстава за трошкове стечајног поступка и обавезе стечајне масе по закључењу стечаја. 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2CC8C4-1FB5-DEFA-AE5A-8CE05838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97"/>
          <a:stretch/>
        </p:blipFill>
        <p:spPr>
          <a:xfrm>
            <a:off x="457200" y="1628800"/>
            <a:ext cx="8486775" cy="27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23528" y="1421165"/>
            <a:ext cx="8229600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УКУПНИ ТРОШКОВИ СТЕЧАЈНОГ ПОСТУПКА 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У ЗАВРШНОМ РАЧУНУ</a:t>
            </a: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2675D-86C6-A063-91BE-041E77A9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2492896"/>
            <a:ext cx="8604448" cy="303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395E0-E918-474A-7131-3B6D29AF1ECE}"/>
              </a:ext>
            </a:extLst>
          </p:cNvPr>
          <p:cNvSpPr txBox="1"/>
          <p:nvPr/>
        </p:nvSpPr>
        <p:spPr>
          <a:xfrm>
            <a:off x="282345" y="3140968"/>
            <a:ext cx="8743950" cy="357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Укупни трошкови стечајног поступка - </a:t>
            </a:r>
            <a:r>
              <a:rPr lang="sr-Cyrl-RS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представљају збир: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Судских трошкова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Повраћаја </a:t>
            </a:r>
            <a:r>
              <a:rPr lang="sr-Cyrl-R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предујма</a:t>
            </a:r>
            <a:r>
              <a:rPr lang="sr-Cyrl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покретање стечајног поступка 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Накнада трошкова чланова одбора поверилаца </a:t>
            </a:r>
            <a:endParaRPr lang="sr-Cyrl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Награде за рад и накнаде трошкова привременог стечајног управника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Коначне награда за рад стечајног управника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Коначне накнада трошкова стечајног управника</a:t>
            </a:r>
            <a:endParaRPr lang="sr-Cyrl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23528" y="1421165"/>
            <a:ext cx="8229600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ОБАВЕЗЕ СТЕЧАЈНЕ МАСЕ У ЗАВРШНОМ РАЧУНУ</a:t>
            </a: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0D68F8-C1E7-05C6-2BF9-9BB233964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4"/>
            <a:ext cx="6188849" cy="47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23528" y="1421165"/>
            <a:ext cx="8229600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РЕЗЕРВАЦИЈА СРЕДСТАВА ЗА ТРОШКОВЕ СТЕЧАЈНОГ ПОСТУПКА И ОБАВЕЗЕ СТЕЧАЈНЕ МАСЕ ЗА ПЕРИОД ДО ЗАКЉУЧЕЊА СТЕЧАЈНОГ ПОСТУПКА И ПО ЗАКЉУЧЕЊУ СТЕЧАЈНОГ ПОСТУПКА</a:t>
            </a: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1AF08-5467-E2D5-C28D-0EE4C848B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5" y="2492896"/>
            <a:ext cx="8165933" cy="10801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756947-0FFC-4D3C-8EAA-9814005FFABF}"/>
              </a:ext>
            </a:extLst>
          </p:cNvPr>
          <p:cNvSpPr txBox="1"/>
          <p:nvPr/>
        </p:nvSpPr>
        <p:spPr>
          <a:xfrm>
            <a:off x="387195" y="3649920"/>
            <a:ext cx="8123988" cy="388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16. Резервација средстава за трошкове стечајног поступка и обавезе стечајне масе за период до закључења стечајног поступка –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наведену позицију се уноси збир трошкова који су већ настали, али из неког разлога нису исплаћени пре дана израде завршног рачуна.</a:t>
            </a:r>
            <a:endParaRPr lang="sr-Cyrl-RS" kern="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sr-Cyrl-R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17. </a:t>
            </a: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Резервација средстава за трошкове стечајног поступка и обавезе стечајне масе за период по закључењу стечаја –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наведену позицију се уноси збир трошкова</a:t>
            </a:r>
            <a:r>
              <a:rPr lang="sr-Cyrl-R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који ће настати након доношења решења о закључењу стечајног поступка од стране надлежног суда.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2E513F-D3FD-050D-D7AA-2461E8433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"/>
          <a:stretch/>
        </p:blipFill>
        <p:spPr>
          <a:xfrm>
            <a:off x="482696" y="2095808"/>
            <a:ext cx="8044383" cy="41044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FCF95-1EDF-0B43-4EA3-C3934A7F6E1A}"/>
              </a:ext>
            </a:extLst>
          </p:cNvPr>
          <p:cNvSpPr txBox="1"/>
          <p:nvPr/>
        </p:nvSpPr>
        <p:spPr>
          <a:xfrm>
            <a:off x="323528" y="1340768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ГЕНЕРИСАЊЕ СЕКЦИЈЕ ОДЛИВИ У ЗАВРШНОМ РАЧУНУ – ЕВИДЕНТИРАЊЕ РЕЗЕРВАЦИЈА</a:t>
            </a: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BFCF95-1EDF-0B43-4EA3-C3934A7F6E1A}"/>
              </a:ext>
            </a:extLst>
          </p:cNvPr>
          <p:cNvSpPr txBox="1"/>
          <p:nvPr/>
        </p:nvSpPr>
        <p:spPr>
          <a:xfrm>
            <a:off x="298361" y="1340768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УКУПНИ ОДЛИВИ ПРЕ ИСПЛАТЕ ПОВЕРИЛАЦА У ЗАВРШНОМ РАЧУНУ</a:t>
            </a: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DA17D-9FBE-8B85-3714-BA3059FBF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61" y="2420888"/>
            <a:ext cx="8640960" cy="335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42C361-1AD8-3D1E-4520-90BCAF64C6D4}"/>
              </a:ext>
            </a:extLst>
          </p:cNvPr>
          <p:cNvSpPr txBox="1"/>
          <p:nvPr/>
        </p:nvSpPr>
        <p:spPr>
          <a:xfrm>
            <a:off x="298361" y="3189784"/>
            <a:ext cx="8640960" cy="357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Укупни одливи пре исплате поверилаца </a:t>
            </a:r>
            <a:r>
              <a:rPr lang="sr-Cyrl-RS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представљају збир: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Укупни трошкови стечајног поступка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Обавеза стечајне масе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Резервација средстава за трошкове стечајног поступка и обавезе стечајне масе за период до закључења стечајног поступка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Резервација средстава за трошкове стечајног поступка и обавезе стечајне масе за период по закључењу стечаја</a:t>
            </a:r>
            <a:endParaRPr lang="sr-Cyrl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2AF0D-35C9-49E1-AD64-9ECCBBFC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just">
              <a:spcBef>
                <a:spcPts val="500"/>
              </a:spcBef>
            </a:pP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Чланом 145. ставом 1. Закона о стечају, прописано је да стечајни судија решењем одређује завршно рочиште на ком се: </a:t>
            </a:r>
            <a:endParaRPr lang="sr-Cyrl-R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indent="-342900">
              <a:buFont typeface="+mj-lt"/>
              <a:buAutoNum type="arabicParenR"/>
            </a:pP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расправља о завршном рачуну стечајног управника;</a:t>
            </a:r>
          </a:p>
          <a:p>
            <a:pPr lvl="1" indent="-342900" algn="just">
              <a:buFont typeface="+mj-lt"/>
              <a:buAutoNum type="arabicParenR"/>
            </a:pP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расправља о коначним захтевима за исплату награде стечајног управника;</a:t>
            </a:r>
          </a:p>
          <a:p>
            <a:pPr lvl="1" indent="-342900" algn="just">
              <a:buFont typeface="+mj-lt"/>
              <a:buAutoNum type="arabicParenR"/>
            </a:pP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подносе примедбе на завршни рачун или на поднете захтеве за исплату накнада и награда;</a:t>
            </a:r>
          </a:p>
          <a:p>
            <a:pPr lvl="1" indent="-342900" algn="just">
              <a:buFont typeface="+mj-lt"/>
              <a:buAutoNum type="arabicParenR"/>
            </a:pP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одлучује о </a:t>
            </a:r>
            <a:r>
              <a:rPr lang="sr-Cyrl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нерасподељеним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деловима стечајне масе; </a:t>
            </a:r>
          </a:p>
          <a:p>
            <a:pPr lvl="1" indent="-342900" algn="just">
              <a:spcBef>
                <a:spcPts val="500"/>
              </a:spcBef>
              <a:buFont typeface="+mj-lt"/>
              <a:buAutoNum type="arabicParenR"/>
            </a:pP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одлучује о другим питањима од значаја за банкротство стечајног дужника.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Чланом 149. ставом 5. 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Закона о стечају,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прописано је да о уновчењу и деоби накнадно пронађене имовине стечајни управник доставља допунски завршни рачун стечајном суду.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sr-Latn-R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ЗАКОНСКИ ОКВИР</a:t>
            </a:r>
          </a:p>
        </p:txBody>
      </p:sp>
    </p:spTree>
    <p:extLst>
      <p:ext uri="{BB962C8B-B14F-4D97-AF65-F5344CB8AC3E}">
        <p14:creationId xmlns:p14="http://schemas.microsoft.com/office/powerpoint/2010/main" val="10690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BFCF95-1EDF-0B43-4EA3-C3934A7F6E1A}"/>
              </a:ext>
            </a:extLst>
          </p:cNvPr>
          <p:cNvSpPr txBox="1"/>
          <p:nvPr/>
        </p:nvSpPr>
        <p:spPr>
          <a:xfrm>
            <a:off x="298361" y="1483381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РАСПОЛОЖИВА СРЕ</a:t>
            </a: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ДСТВА ЗА НАМИРЕЊЕ ПОВЕРИЛАЦА </a:t>
            </a: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14DA5-06DC-F8C3-36B5-72B4AD73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47" y="2437184"/>
            <a:ext cx="8302592" cy="270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3672FC-9217-9655-9179-EC943AFE4E90}"/>
              </a:ext>
            </a:extLst>
          </p:cNvPr>
          <p:cNvSpPr txBox="1"/>
          <p:nvPr/>
        </p:nvSpPr>
        <p:spPr>
          <a:xfrm>
            <a:off x="467545" y="3284984"/>
            <a:ext cx="8302592" cy="1659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sr-Cyrl-R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Расположива средства за намирење поверилаца</a:t>
            </a:r>
            <a:r>
              <a:rPr lang="sr-Cyrl-R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представљају разлику између </a:t>
            </a:r>
            <a:r>
              <a:rPr lang="sr-Cyrl-R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купних прилива и укупних одлива пре исплате поверилаца.</a:t>
            </a:r>
            <a:endParaRPr lang="sr-Cyrl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BFCF95-1EDF-0B43-4EA3-C3934A7F6E1A}"/>
              </a:ext>
            </a:extLst>
          </p:cNvPr>
          <p:cNvSpPr txBox="1"/>
          <p:nvPr/>
        </p:nvSpPr>
        <p:spPr>
          <a:xfrm>
            <a:off x="298361" y="1483381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ГЕНЕРИСАЊЕ СЕКЦИЈЕ ДЕОБЕ И НАМИРЕЊА У ЕРС-у</a:t>
            </a: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C1DBF-CF58-7585-ACF7-519DA6320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4801146" cy="44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BFCF95-1EDF-0B43-4EA3-C3934A7F6E1A}"/>
              </a:ext>
            </a:extLst>
          </p:cNvPr>
          <p:cNvSpPr txBox="1"/>
          <p:nvPr/>
        </p:nvSpPr>
        <p:spPr>
          <a:xfrm>
            <a:off x="298360" y="1268760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НАМИРЕЊА У ЗАВРШНОМ РАЧУНУ</a:t>
            </a: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F1205-04AA-3287-EC66-0D430C63DE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-1" r="876" b="382"/>
          <a:stretch/>
        </p:blipFill>
        <p:spPr bwMode="auto">
          <a:xfrm>
            <a:off x="1953515" y="1700808"/>
            <a:ext cx="5236970" cy="4902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77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BFCF95-1EDF-0B43-4EA3-C3934A7F6E1A}"/>
              </a:ext>
            </a:extLst>
          </p:cNvPr>
          <p:cNvSpPr txBox="1"/>
          <p:nvPr/>
        </p:nvSpPr>
        <p:spPr>
          <a:xfrm>
            <a:off x="395536" y="1268760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УКУПНОГ ИЗНОСА ИСПЛАЋЕНИХ И РЕЗЕРВИСАНИХ СРЕДСТАВА ЗА ПОВЕРИОЦЕ И ИСПЛАЋЕНИХ СРЕДСТАВА ВЛАСНИЦИМА КАПИТАЛА У ЗАВРШНОМ РАЧУНУ</a:t>
            </a: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F1AF5-A04C-30F1-8692-784F185CB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1" b="33731"/>
          <a:stretch/>
        </p:blipFill>
        <p:spPr>
          <a:xfrm>
            <a:off x="467544" y="2492896"/>
            <a:ext cx="8287841" cy="1080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F358D9-925E-E44E-C8FC-9732E212A8CB}"/>
              </a:ext>
            </a:extLst>
          </p:cNvPr>
          <p:cNvSpPr txBox="1"/>
          <p:nvPr/>
        </p:nvSpPr>
        <p:spPr>
          <a:xfrm>
            <a:off x="409640" y="3770942"/>
            <a:ext cx="8302592" cy="388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sr-Cyrl-R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Укупна средства исплаћена повериоцима </a:t>
            </a:r>
            <a:r>
              <a:rPr lang="sr-Cyrl-RS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представља збир исплата </a:t>
            </a:r>
            <a:r>
              <a:rPr lang="sr-Cyrl-RS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разлучним</a:t>
            </a:r>
            <a:r>
              <a:rPr lang="sr-Cyrl-RS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повериоцима, заложним повериоцима и укупне исплате по деобама стечајним повериоцима.</a:t>
            </a:r>
          </a:p>
          <a:p>
            <a:pPr lvl="0" algn="just">
              <a:lnSpc>
                <a:spcPct val="115000"/>
              </a:lnSpc>
            </a:pPr>
            <a:r>
              <a:rPr lang="sr-Cyrl-R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sr-Cyrl-RS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Укупан износ резервисаних средстава за оспорена потраживања </a:t>
            </a:r>
            <a:r>
              <a:rPr lang="sr-Cyrl-RS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представља збир средстава резервисаних по основу оспорених потраживања </a:t>
            </a:r>
            <a:r>
              <a:rPr lang="sr-Cyrl-RS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заложних и стечајних поверилаца.</a:t>
            </a:r>
          </a:p>
          <a:p>
            <a:pPr lvl="0" algn="just">
              <a:lnSpc>
                <a:spcPct val="115000"/>
              </a:lnSpc>
            </a:pPr>
            <a:r>
              <a:rPr lang="sr-Cyrl-R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 Исплаћена средства власницима капитала </a:t>
            </a:r>
            <a:r>
              <a:rPr lang="sr-Cyrl-RS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наведени податак се аутоматски повлачи из система ЕРС, а уколико је у стечајном поступку било исплате по основу наведене врсте трошка. </a:t>
            </a:r>
            <a:endParaRPr lang="sr-Cyrl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BFCF95-1EDF-0B43-4EA3-C3934A7F6E1A}"/>
              </a:ext>
            </a:extLst>
          </p:cNvPr>
          <p:cNvSpPr txBox="1"/>
          <p:nvPr/>
        </p:nvSpPr>
        <p:spPr>
          <a:xfrm>
            <a:off x="395536" y="1268760"/>
            <a:ext cx="864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СТАЊЕ У ЗАВРШНОМ РАЧУНУ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D2896-545F-7A0B-FE05-45C52437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9" y="2195572"/>
            <a:ext cx="7998442" cy="288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9396D-6D6A-FFF2-12E5-23541035CE1C}"/>
              </a:ext>
            </a:extLst>
          </p:cNvPr>
          <p:cNvSpPr txBox="1"/>
          <p:nvPr/>
        </p:nvSpPr>
        <p:spPr>
          <a:xfrm>
            <a:off x="572779" y="2996952"/>
            <a:ext cx="8031670" cy="357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Стање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завршном рачину представља разлику између расположивих средстава за намирење поверилаца умањену за укупна средства исплаћена повериоцима, резервисаних средстава за оспорена потраживања и средстава исплаћених власницима капитала.</a:t>
            </a:r>
          </a:p>
          <a:p>
            <a:pPr lvl="0" algn="just">
              <a:lnSpc>
                <a:spcPct val="115000"/>
              </a:lnSpc>
            </a:pPr>
            <a:endParaRPr lang="sr-Cyrl-R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Стање у завршном рачуну треба увек да буде 0 (нула) и једино завршни рачун који има стање нула је технички исправан. Уколико није стање нула, стечајни управник није на исправан начин приказао расподелу средстава у стечајном поступку. </a:t>
            </a:r>
            <a:endParaRPr lang="sr-Cyrl-RS" sz="18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BFCF95-1EDF-0B43-4EA3-C3934A7F6E1A}"/>
              </a:ext>
            </a:extLst>
          </p:cNvPr>
          <p:cNvSpPr txBox="1"/>
          <p:nvPr/>
        </p:nvSpPr>
        <p:spPr>
          <a:xfrm>
            <a:off x="395536" y="1268760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ПРЕОСТАЛА ИМОВИНА СТЕЧАЈНОГ ДУЖНИКА КОЈА НИЈЕ ОБУХВАЋЕНА ПРИЛИВИМА У ЗАВРШНОМ РАЧУНУ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9396D-6D6A-FFF2-12E5-23541035CE1C}"/>
              </a:ext>
            </a:extLst>
          </p:cNvPr>
          <p:cNvSpPr txBox="1"/>
          <p:nvPr/>
        </p:nvSpPr>
        <p:spPr>
          <a:xfrm>
            <a:off x="546139" y="4590385"/>
            <a:ext cx="8031670" cy="1659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 Преостала имовина дужника, која није обухваћена приливима </a:t>
            </a:r>
            <a:r>
              <a:rPr lang="sr-Cyrl-R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представља збир вредности које су категорија имовине која није уновчена, а које вредности стечајни управник уноси кроз секцију деобе и намирења.</a:t>
            </a:r>
            <a:endParaRPr lang="sr-Cyrl-R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endParaRPr lang="sr-Cyrl-R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E051F-4EB0-2553-EF38-81FF4F4A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9" y="1988840"/>
            <a:ext cx="8031670" cy="23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BFCF95-1EDF-0B43-4EA3-C3934A7F6E1A}"/>
              </a:ext>
            </a:extLst>
          </p:cNvPr>
          <p:cNvSpPr txBox="1"/>
          <p:nvPr/>
        </p:nvSpPr>
        <p:spPr>
          <a:xfrm>
            <a:off x="395535" y="1477660"/>
            <a:ext cx="864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ГЕНЕРИСАЊЕ ИЗВЕШТАЈА, ОДОБРАВАЊЕ И СЛАЊЕ У АЛСУ У ЕРС-у</a:t>
            </a: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F4789-DE13-B702-563E-2E9223B4D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/>
        </p:blipFill>
        <p:spPr>
          <a:xfrm>
            <a:off x="1072629" y="2121828"/>
            <a:ext cx="6998741" cy="32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BFCF95-1EDF-0B43-4EA3-C3934A7F6E1A}"/>
              </a:ext>
            </a:extLst>
          </p:cNvPr>
          <p:cNvSpPr txBox="1"/>
          <p:nvPr/>
        </p:nvSpPr>
        <p:spPr>
          <a:xfrm>
            <a:off x="251520" y="1710100"/>
            <a:ext cx="8568952" cy="4706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Завршни извештај је прилог, односно саставни део завршног рачуна чија је садржина прописана одредбама Националног стандарда број 7 који садржи детаљније описане остварене активности у току стечајног поступка, и то: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sr-Cyrl-R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Детаљан опис прилива остварених у току стечаја;  </a:t>
            </a:r>
            <a:endParaRPr lang="sr-Cyrl-RS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sr-Cyrl-R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Податке о испитним рочиштима и износе утврђених потраживања по исплатним редовима;  </a:t>
            </a:r>
            <a:endParaRPr lang="sr-Cyrl-RS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sr-Cyrl-R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Детаљан опис одлива насталих у стечајном поступку, и то:</a:t>
            </a:r>
          </a:p>
          <a:p>
            <a:pPr marL="1257300" lvl="2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основу трошкова стечајног поступка;</a:t>
            </a:r>
          </a:p>
          <a:p>
            <a:pPr marL="1257300" lvl="2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основу обавеза стечајне масе;</a:t>
            </a:r>
          </a:p>
          <a:p>
            <a:pPr marL="1257300" lvl="2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основу намирења поверилаца у поступцима деоба</a:t>
            </a:r>
            <a:r>
              <a:rPr lang="sr-Cyrl-R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Cyrl-RS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sr-Cyrl-R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Обрачун коначне награде за рад стечајног управника;  </a:t>
            </a:r>
            <a:endParaRPr lang="sr-Cyrl-RS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sr-Cyrl-R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Износе резервисаних средстава са </a:t>
            </a:r>
            <a:r>
              <a:rPr lang="sr-Cyrl-RS" sz="1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предвиђеним</a:t>
            </a:r>
            <a:r>
              <a:rPr lang="sr-Cyrl-R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условима за њихову исплату;  </a:t>
            </a:r>
            <a:endParaRPr lang="sr-Cyrl-RS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sr-Cyrl-R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Информацију о предузетим, односно планираним активностима и трошковима у циљу архивирања документације стечајног дужника;  </a:t>
            </a:r>
            <a:endParaRPr lang="sr-Cyrl-RS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sr-Cyrl-R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Детаљан опис преостале имовине стечајног дужника на дан израде завршног рачуна стечајног дужника и спорова у току.  </a:t>
            </a:r>
            <a:endParaRPr lang="sr-Cyrl-RS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D61AB-FA65-EA10-ADC6-870CC44CC390}"/>
              </a:ext>
            </a:extLst>
          </p:cNvPr>
          <p:cNvSpPr txBox="1"/>
          <p:nvPr/>
        </p:nvSpPr>
        <p:spPr>
          <a:xfrm>
            <a:off x="-22468" y="1340768"/>
            <a:ext cx="864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ЗАВРШНИ ИЗВЕШТАЈ</a:t>
            </a: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BFCF95-1EDF-0B43-4EA3-C3934A7F6E1A}"/>
              </a:ext>
            </a:extLst>
          </p:cNvPr>
          <p:cNvSpPr txBox="1"/>
          <p:nvPr/>
        </p:nvSpPr>
        <p:spPr>
          <a:xfrm>
            <a:off x="539552" y="3933056"/>
            <a:ext cx="7632848" cy="1659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Имајући у виду да се на основу завршног рачуна стечајног управника доносе значајне одлуке (о закључењу стечајног поступка, о коначном износу награде стечајног управника и о </a:t>
            </a:r>
            <a:r>
              <a:rPr lang="sr-Cyrl-R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нерасподељеним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деловима стечајне масе), важно је да исти буде тачан, потпун и детаљно образложен у завршном извештају.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D61AB-FA65-EA10-ADC6-870CC44CC390}"/>
              </a:ext>
            </a:extLst>
          </p:cNvPr>
          <p:cNvSpPr txBox="1"/>
          <p:nvPr/>
        </p:nvSpPr>
        <p:spPr>
          <a:xfrm>
            <a:off x="-16044" y="1772816"/>
            <a:ext cx="864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ЗАВРШНИ РАЧУН И ЗАВРШНИ ИЗВЕШТАЈ</a:t>
            </a: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D35EC-D010-E403-CCED-8E71FDE6C11B}"/>
              </a:ext>
            </a:extLst>
          </p:cNvPr>
          <p:cNvSpPr txBox="1"/>
          <p:nvPr/>
        </p:nvSpPr>
        <p:spPr>
          <a:xfrm>
            <a:off x="539552" y="2696145"/>
            <a:ext cx="7488832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Cyrl-RS" kern="1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Одбор поверилаца даје сагласност на завршни рачун и завршни извештај, судија решењем о закључењу усваја завршни рачун са завршним извештајем.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309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6D61AB-FA65-EA10-ADC6-870CC44CC390}"/>
              </a:ext>
            </a:extLst>
          </p:cNvPr>
          <p:cNvSpPr txBox="1"/>
          <p:nvPr/>
        </p:nvSpPr>
        <p:spPr>
          <a:xfrm>
            <a:off x="251520" y="1318408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ЗАВРШНИ РАЧУН И ЗАВРШНИ ИЗВЕШТАЈ </a:t>
            </a:r>
          </a:p>
          <a:p>
            <a:pPr marL="0" indent="0" algn="ctr">
              <a:buNone/>
            </a:pPr>
            <a:r>
              <a:rPr lang="sr-Cyrl-R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НАЈЧЕШЋЕ ГРЕШКЕ ПРИЛИКОМ ИЗРАДЕ</a:t>
            </a:r>
            <a:endParaRPr lang="sr-Cyrl-RS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D35EC-D010-E403-CCED-8E71FDE6C11B}"/>
              </a:ext>
            </a:extLst>
          </p:cNvPr>
          <p:cNvSpPr txBox="1"/>
          <p:nvPr/>
        </p:nvSpPr>
        <p:spPr>
          <a:xfrm>
            <a:off x="551062" y="2010470"/>
            <a:ext cx="7834326" cy="64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Cyrl-R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Стање у завршном рачуну (ред. бр. 25 Завршног рачуна) није 0.</a:t>
            </a:r>
          </a:p>
          <a:p>
            <a:pPr lvl="0" algn="just"/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8FCCF-7D3C-323E-DEF5-8B830D0A7913}"/>
              </a:ext>
            </a:extLst>
          </p:cNvPr>
          <p:cNvSpPr txBox="1"/>
          <p:nvPr/>
        </p:nvSpPr>
        <p:spPr>
          <a:xfrm>
            <a:off x="556984" y="4465526"/>
            <a:ext cx="78284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Cyrl-R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Завршни извештај не садржи све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детаљно описане остварене активности у току стечајног поступка.</a:t>
            </a:r>
          </a:p>
          <a:p>
            <a:pPr lvl="0" algn="just"/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F5158-92DF-574D-EB87-1B0A6623A555}"/>
              </a:ext>
            </a:extLst>
          </p:cNvPr>
          <p:cNvSpPr txBox="1"/>
          <p:nvPr/>
        </p:nvSpPr>
        <p:spPr>
          <a:xfrm>
            <a:off x="556984" y="2875834"/>
            <a:ext cx="78284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тромесечном извештају преостане имовина стечајног дужника коју стечајни управник не прикаже у завршном рачуну и завршном извештају (најчешће за потраживања и уделе и акције).</a:t>
            </a:r>
          </a:p>
          <a:p>
            <a:pPr lvl="0" algn="just"/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49BA9-D3BB-40FE-4210-AEA84D0E6E7F}"/>
              </a:ext>
            </a:extLst>
          </p:cNvPr>
          <p:cNvSpPr txBox="1"/>
          <p:nvPr/>
        </p:nvSpPr>
        <p:spPr>
          <a:xfrm>
            <a:off x="556984" y="3785265"/>
            <a:ext cx="78284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Cyrl-R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У обрачун коначне награде стечајног управника садржан је и обрачун награде на терет </a:t>
            </a:r>
            <a:r>
              <a:rPr lang="sr-Cyrl-R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разлучних</a:t>
            </a:r>
            <a:r>
              <a:rPr lang="sr-Cyrl-R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поверилаца.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1977D-8D89-994A-36FF-4E6FC6218DD9}"/>
              </a:ext>
            </a:extLst>
          </p:cNvPr>
          <p:cNvSpPr txBox="1"/>
          <p:nvPr/>
        </p:nvSpPr>
        <p:spPr>
          <a:xfrm>
            <a:off x="556984" y="2426405"/>
            <a:ext cx="7828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Завршни извештај не садржи опис и износе резервисаних средстава са </a:t>
            </a:r>
            <a:r>
              <a:rPr lang="sr-Cyrl-R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предвиђеним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условима за њихову исплату, по структури трошкова.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4048C-1D8C-E742-BAE6-0E5F46F59A7A}"/>
              </a:ext>
            </a:extLst>
          </p:cNvPr>
          <p:cNvSpPr txBox="1"/>
          <p:nvPr/>
        </p:nvSpPr>
        <p:spPr>
          <a:xfrm>
            <a:off x="556984" y="5178054"/>
            <a:ext cx="78284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Cyrl-R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Завршни рачун и Завршни извештај није достављен АЛСУ у року прописаним Националним стандардом бр. 4 и није идентичан са Завршним рачуном и Завршним извештајем који је поднет надлежном суду и одбору поверилаца.</a:t>
            </a:r>
            <a:endParaRPr lang="sr-Cyrl-R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659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0" grpId="0"/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ЗАКОНСКИ ОКВИР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F85DB66-BAD3-F84D-E34A-2F667D0C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3316"/>
            <a:ext cx="8229600" cy="4209331"/>
          </a:xfrm>
        </p:spPr>
        <p:txBody>
          <a:bodyPr/>
          <a:lstStyle/>
          <a:p>
            <a:pPr algn="just">
              <a:spcBef>
                <a:spcPts val="500"/>
              </a:spcBef>
            </a:pPr>
            <a:r>
              <a:rPr lang="sr-Cyrl-R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Правилником о у</a:t>
            </a:r>
            <a:r>
              <a:rPr lang="sr-Cyrl-RS" sz="18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тврђивању националних стандарда, и то Националним стандардом бр. 7 о завршном рачуну стечајног управника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прописан је садржај завршног рачуна и допунског завршног рачуна стечајног управника за потребе одржавања завршног рочишта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Завршни рачун се сачињава према Обрасцу 1 - Завршни рачун стечајног управника, који чини саставни део Националног стандарда бр. 7. </a:t>
            </a:r>
          </a:p>
          <a:p>
            <a:pPr algn="just"/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Образац завршног рачуна примењује се и код допунског завршног рачуна који стечајни управник доставља у случају накнадно пронађене имовине, по закључењу стечајног поступка. </a:t>
            </a:r>
          </a:p>
          <a:p>
            <a:pPr algn="just"/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 попуњен образац завршног рачуна, стечајни управник доставља и завршни извештај у коме су детаљније описане остварене активности у току стечајног поступка. </a:t>
            </a:r>
          </a:p>
          <a:p>
            <a:pPr algn="just">
              <a:spcBef>
                <a:spcPts val="500"/>
              </a:spcBef>
            </a:pP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</a:pPr>
            <a:endParaRPr lang="sr-Cyrl-RS" sz="1800" kern="100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>
              <a:spcBef>
                <a:spcPts val="500"/>
              </a:spcBef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717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6D61AB-FA65-EA10-ADC6-870CC44CC390}"/>
              </a:ext>
            </a:extLst>
          </p:cNvPr>
          <p:cNvSpPr txBox="1"/>
          <p:nvPr/>
        </p:nvSpPr>
        <p:spPr>
          <a:xfrm>
            <a:off x="107504" y="2659559"/>
            <a:ext cx="86409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Хвала на пажњи!</a:t>
            </a:r>
          </a:p>
        </p:txBody>
      </p:sp>
    </p:spTree>
    <p:extLst>
      <p:ext uri="{BB962C8B-B14F-4D97-AF65-F5344CB8AC3E}">
        <p14:creationId xmlns:p14="http://schemas.microsoft.com/office/powerpoint/2010/main" val="41518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РОКОВИ ЗА ДОСТАВУ ЗАВРШНОГ РАЧУНА АГЕНЦИЈИ ЗА ЛИЦЕНЦИРАЊЕ СТЕЧАЈНИХ УПРАВНИКА (АЛСУ)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F85DB66-BAD3-F84D-E34A-2F667D0C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9949"/>
            <a:ext cx="8229600" cy="4209331"/>
          </a:xfrm>
        </p:spPr>
        <p:txBody>
          <a:bodyPr/>
          <a:lstStyle/>
          <a:p>
            <a:pPr marL="0" indent="0" algn="just">
              <a:spcBef>
                <a:spcPts val="500"/>
              </a:spcBef>
              <a:buNone/>
            </a:pP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500"/>
              </a:spcBef>
              <a:buNone/>
            </a:pPr>
            <a:r>
              <a:rPr lang="sr-Cyrl-R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Правилником о у</a:t>
            </a:r>
            <a:r>
              <a:rPr lang="sr-Cyrl-RS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тврђивању националних стандарда, и то Националним стандардом бр. </a:t>
            </a:r>
            <a:r>
              <a:rPr lang="sr-Latn-RS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4. </a:t>
            </a:r>
            <a:r>
              <a:rPr lang="sr-Cyrl-RS" sz="1800" kern="1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којим је прописана документација која се доставља Агенцији за лиценцирање стечајних управника, поред осталог прописано је да с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течајни управник доставља АЛСУ и завршни рачун стечајног управника, путем посебног информационог система за аутоматско вођење стечајних поступака и електронско извештавање (ЕРС), са завршним извештајем стечајног управника у коме су детаљно описане остварене активности у току стечајног поступка, и то истовремено са подношењем извештаја суду и одбору поверилаца, у електронској форми.</a:t>
            </a:r>
            <a:endParaRPr lang="sr-Cyrl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143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95536" y="1340768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ИЗРАДА ЗАВРШНОГ РАЧУНА У СИСТЕМУ ЕРС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2D780-7647-D6A9-3062-A09DD2B8BB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5"/>
          <a:stretch/>
        </p:blipFill>
        <p:spPr>
          <a:xfrm>
            <a:off x="713479" y="1974831"/>
            <a:ext cx="759371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95536" y="1340768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ГЕНЕРИСАЊЕ СЕКЦИЈЕ ПРИЛИВИ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9F153-6478-AAC5-9CB5-52A3DD38A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80" y="1700808"/>
            <a:ext cx="5986239" cy="43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95536" y="1407880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ЗАВРШНОГ РАЧУНА - ЗАГЛАВЉЕ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49C63-3D1A-77BA-5516-D39ECF5E4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3" b="19756"/>
          <a:stretch/>
        </p:blipFill>
        <p:spPr>
          <a:xfrm>
            <a:off x="899592" y="1844824"/>
            <a:ext cx="7524328" cy="2674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280567-E643-0230-2397-103FF662D351}"/>
              </a:ext>
            </a:extLst>
          </p:cNvPr>
          <p:cNvSpPr txBox="1"/>
          <p:nvPr/>
        </p:nvSpPr>
        <p:spPr>
          <a:xfrm>
            <a:off x="879978" y="4653136"/>
            <a:ext cx="7596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 подаци у заглављу су већ унети у систем, поред осталих података наведен је скраћени назив закона који се примењује на конкретан стечајни поступак. У зависности који закон се примењује, зависи и који се Национални стандард примењује, а што има за последицу различите обрасце завршног извештаја. 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167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A2C1A-9D8E-8B09-C50B-21C5DA4601B3}"/>
              </a:ext>
            </a:extLst>
          </p:cNvPr>
          <p:cNvSpPr txBox="1">
            <a:spLocks/>
          </p:cNvSpPr>
          <p:nvPr/>
        </p:nvSpPr>
        <p:spPr>
          <a:xfrm>
            <a:off x="395536" y="1407880"/>
            <a:ext cx="82296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ИЗГЛЕД ЗАВРШНОГ РАЧУНА </a:t>
            </a:r>
          </a:p>
          <a:p>
            <a:pPr marL="0" indent="0" algn="ctr">
              <a:buNone/>
            </a:pPr>
            <a:r>
              <a:rPr lang="sr-Cyrl-RS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ПРИЛИВИ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9694-5D8A-90D1-AD24-247D5D932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8495" r="6289" b="55434"/>
          <a:stretch/>
        </p:blipFill>
        <p:spPr>
          <a:xfrm>
            <a:off x="418583" y="2358636"/>
            <a:ext cx="8280920" cy="1116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6E4C05-984E-DF2E-35BD-F5B9BC7913B3}"/>
              </a:ext>
            </a:extLst>
          </p:cNvPr>
          <p:cNvSpPr txBox="1"/>
          <p:nvPr/>
        </p:nvSpPr>
        <p:spPr>
          <a:xfrm>
            <a:off x="431540" y="3861048"/>
            <a:ext cx="8280920" cy="197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Готовина и готовински еквиваленти у благајни и у банкама на дан преузимања дужности –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податак који се уноси приликом сачињавања извештаја о економско финансијском положају стечајног дужника</a:t>
            </a:r>
            <a:r>
              <a:rPr lang="sr-Cyrl-R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 могућност измене.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sr-Cyrl-RS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Предујам за покретање стечајног поступка –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 предујам који је евидентиран </a:t>
            </a:r>
            <a:r>
              <a:rPr lang="sr-Cyrl-R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ЕРС-у, кроз трансакције </a:t>
            </a:r>
            <a:r>
              <a:rPr lang="sr-Cyrl-R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рачун стечајног дужника</a:t>
            </a:r>
            <a:r>
              <a:rPr lang="sr-Cyrl-R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035FCCA6-F6E5-42DD-AEAA-74FC3105D0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4790AC05-C553-4FBC-B3CB-2FAEEE995CB4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7F1158AD-7947-479B-9608-D93E4D35D87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1F936631-154B-4790-B39B-FC686499E9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alsu septembar2015</Template>
  <TotalTime>2644</TotalTime>
  <Words>2159</Words>
  <Application>Microsoft Office PowerPoint</Application>
  <PresentationFormat>On-screen Show (4:3)</PresentationFormat>
  <Paragraphs>151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Custom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Danijela DV. Vazura</dc:creator>
  <cp:lastModifiedBy>Branko BZ. Zitko</cp:lastModifiedBy>
  <cp:revision>167</cp:revision>
  <cp:lastPrinted>2017-11-03T10:02:26Z</cp:lastPrinted>
  <dcterms:created xsi:type="dcterms:W3CDTF">2015-09-21T07:03:01Z</dcterms:created>
  <dcterms:modified xsi:type="dcterms:W3CDTF">2022-06-15T06:47:22Z</dcterms:modified>
</cp:coreProperties>
</file>